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5" r:id="rId2"/>
    <p:sldId id="267" r:id="rId3"/>
    <p:sldId id="282" r:id="rId4"/>
    <p:sldId id="265" r:id="rId5"/>
    <p:sldId id="269" r:id="rId6"/>
    <p:sldId id="268" r:id="rId7"/>
    <p:sldId id="277" r:id="rId8"/>
    <p:sldId id="278" r:id="rId9"/>
    <p:sldId id="270" r:id="rId10"/>
    <p:sldId id="283" r:id="rId11"/>
    <p:sldId id="284" r:id="rId12"/>
    <p:sldId id="271" r:id="rId13"/>
    <p:sldId id="272" r:id="rId14"/>
    <p:sldId id="273" r:id="rId15"/>
    <p:sldId id="274" r:id="rId16"/>
    <p:sldId id="275" r:id="rId17"/>
    <p:sldId id="279" r:id="rId18"/>
    <p:sldId id="280" r:id="rId19"/>
    <p:sldId id="281" r:id="rId20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730" autoAdjust="0"/>
  </p:normalViewPr>
  <p:slideViewPr>
    <p:cSldViewPr>
      <p:cViewPr varScale="1">
        <p:scale>
          <a:sx n="52" d="100"/>
          <a:sy n="52" d="100"/>
        </p:scale>
        <p:origin x="96" y="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black">
          <a:xfrm>
            <a:off x="3505200" y="6019800"/>
            <a:ext cx="2209800" cy="66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  <a:defRPr/>
            </a:pPr>
            <a:r>
              <a:rPr lang="en-GB">
                <a:solidFill>
                  <a:srgbClr val="FFFFFF"/>
                </a:solidFill>
                <a:latin typeface="Arial" charset="0"/>
              </a:rPr>
              <a:t>IAEA</a:t>
            </a:r>
          </a:p>
          <a:p>
            <a:pPr algn="ctr">
              <a:spcBef>
                <a:spcPct val="50000"/>
              </a:spcBef>
              <a:buFontTx/>
              <a:buNone/>
              <a:defRPr/>
            </a:pPr>
            <a:r>
              <a:rPr lang="en-GB" sz="900">
                <a:solidFill>
                  <a:srgbClr val="FFFFFF"/>
                </a:solidFill>
                <a:latin typeface="Arial" charset="0"/>
              </a:rPr>
              <a:t>International Atomic Energy Agency</a:t>
            </a:r>
          </a:p>
        </p:txBody>
      </p:sp>
      <p:pic>
        <p:nvPicPr>
          <p:cNvPr id="5" name="Picture 3" descr="IAEAlogo_Bla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black">
          <a:xfrm>
            <a:off x="4114800" y="5105400"/>
            <a:ext cx="10509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hidden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7509" name="Rectangle 5"/>
          <p:cNvSpPr>
            <a:spLocks noGrp="1" noChangeArrowheads="1"/>
          </p:cNvSpPr>
          <p:nvPr>
            <p:ph type="ctrTitle"/>
          </p:nvPr>
        </p:nvSpPr>
        <p:spPr bwMode="gray">
          <a:xfrm>
            <a:off x="0" y="1000125"/>
            <a:ext cx="9144000" cy="1771650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pt-BR" noProof="0"/>
              <a:t>Clique para editar o título mestre</a:t>
            </a:r>
            <a:endParaRPr lang="en-GB" noProof="0"/>
          </a:p>
        </p:txBody>
      </p:sp>
      <p:sp>
        <p:nvSpPr>
          <p:cNvPr id="277510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0" y="2797175"/>
            <a:ext cx="9144000" cy="1727200"/>
          </a:xfrm>
        </p:spPr>
        <p:txBody>
          <a:bodyPr anchor="ctr" anchorCtr="1"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pt-BR" noProof="0"/>
              <a:t>Clique para editar o estilo do subtítulo mestre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053231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GB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99DFB8-8DC5-47C1-8BE8-CC5540567F95}" type="datetimeFigureOut">
              <a:rPr lang="pt-BR" smtClean="0"/>
              <a:pPr/>
              <a:t>10/04/2019</a:t>
            </a:fld>
            <a:endParaRPr lang="pt-B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3D2F16-7B18-4570-AECB-5C6E3961021E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44330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19888" y="98425"/>
            <a:ext cx="2147887" cy="5997575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74638" y="98425"/>
            <a:ext cx="6292850" cy="5997575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GB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99DFB8-8DC5-47C1-8BE8-CC5540567F95}" type="datetimeFigureOut">
              <a:rPr lang="pt-BR" smtClean="0"/>
              <a:pPr/>
              <a:t>10/04/2019</a:t>
            </a:fld>
            <a:endParaRPr lang="pt-B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3D2F16-7B18-4570-AECB-5C6E3961021E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902659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ítulo, text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98425"/>
            <a:ext cx="8534400" cy="762000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74638" y="1524000"/>
            <a:ext cx="4219575" cy="4572000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524000"/>
            <a:ext cx="4221162" cy="4572000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99DFB8-8DC5-47C1-8BE8-CC5540567F95}" type="datetimeFigureOut">
              <a:rPr lang="pt-BR" smtClean="0"/>
              <a:pPr/>
              <a:t>10/04/2019</a:t>
            </a:fld>
            <a:endParaRPr lang="pt-BR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3D2F16-7B18-4570-AECB-5C6E3961021E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28642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GB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99DFB8-8DC5-47C1-8BE8-CC5540567F95}" type="datetimeFigureOut">
              <a:rPr lang="pt-BR" smtClean="0"/>
              <a:pPr/>
              <a:t>10/04/2019</a:t>
            </a:fld>
            <a:endParaRPr lang="pt-B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3D2F16-7B18-4570-AECB-5C6E3961021E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924405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título mestre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99DFB8-8DC5-47C1-8BE8-CC5540567F95}" type="datetimeFigureOut">
              <a:rPr lang="pt-BR" smtClean="0"/>
              <a:pPr/>
              <a:t>10/04/2019</a:t>
            </a:fld>
            <a:endParaRPr lang="pt-B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3D2F16-7B18-4570-AECB-5C6E3961021E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81994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4638" y="1524000"/>
            <a:ext cx="4219575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524000"/>
            <a:ext cx="4221162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99DFB8-8DC5-47C1-8BE8-CC5540567F95}" type="datetimeFigureOut">
              <a:rPr lang="pt-BR" smtClean="0"/>
              <a:pPr/>
              <a:t>10/04/2019</a:t>
            </a:fld>
            <a:endParaRPr lang="pt-BR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3D2F16-7B18-4570-AECB-5C6E3961021E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99813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99DFB8-8DC5-47C1-8BE8-CC5540567F95}" type="datetimeFigureOut">
              <a:rPr lang="pt-BR" smtClean="0"/>
              <a:pPr/>
              <a:t>10/04/2019</a:t>
            </a:fld>
            <a:endParaRPr lang="pt-BR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3D2F16-7B18-4570-AECB-5C6E3961021E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87319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GB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99DFB8-8DC5-47C1-8BE8-CC5540567F95}" type="datetimeFigureOut">
              <a:rPr lang="pt-BR" smtClean="0"/>
              <a:pPr/>
              <a:t>10/04/2019</a:t>
            </a:fld>
            <a:endParaRPr lang="pt-B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3D2F16-7B18-4570-AECB-5C6E3961021E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553469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99DFB8-8DC5-47C1-8BE8-CC5540567F95}" type="datetimeFigureOut">
              <a:rPr lang="pt-BR" smtClean="0"/>
              <a:pPr/>
              <a:t>10/04/2019</a:t>
            </a:fld>
            <a:endParaRPr lang="pt-BR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3D2F16-7B18-4570-AECB-5C6E3961021E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64143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99DFB8-8DC5-47C1-8BE8-CC5540567F95}" type="datetimeFigureOut">
              <a:rPr lang="pt-BR" smtClean="0"/>
              <a:pPr/>
              <a:t>10/04/2019</a:t>
            </a:fld>
            <a:endParaRPr lang="pt-BR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3D2F16-7B18-4570-AECB-5C6E3961021E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645726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pt-BR" noProof="0"/>
              <a:t>Clique no ícone para adicionar uma imagem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99DFB8-8DC5-47C1-8BE8-CC5540567F95}" type="datetimeFigureOut">
              <a:rPr lang="pt-BR" smtClean="0"/>
              <a:pPr/>
              <a:t>10/04/2019</a:t>
            </a:fld>
            <a:endParaRPr lang="pt-BR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3D2F16-7B18-4570-AECB-5C6E3961021E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21698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0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AEAlogo_Black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black">
          <a:xfrm>
            <a:off x="304800" y="6110288"/>
            <a:ext cx="6858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ext Box 3"/>
          <p:cNvSpPr txBox="1">
            <a:spLocks noChangeArrowheads="1"/>
          </p:cNvSpPr>
          <p:nvPr/>
        </p:nvSpPr>
        <p:spPr bwMode="black">
          <a:xfrm>
            <a:off x="990600" y="6202363"/>
            <a:ext cx="91440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lang="en-GB" sz="2200">
                <a:solidFill>
                  <a:srgbClr val="FFFFFF"/>
                </a:solidFill>
                <a:latin typeface="Arial" charset="0"/>
              </a:rPr>
              <a:t>IAEA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hidden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Rectangle 5"/>
          <p:cNvSpPr>
            <a:spLocks noGrp="1" noChangeArrowheads="1"/>
          </p:cNvSpPr>
          <p:nvPr>
            <p:ph type="title"/>
          </p:nvPr>
        </p:nvSpPr>
        <p:spPr bwMode="black">
          <a:xfrm>
            <a:off x="282575" y="98425"/>
            <a:ext cx="8534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/>
              <a:t>Clique para editar o estilo do título mestre</a:t>
            </a: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body" idx="1"/>
          </p:nvPr>
        </p:nvSpPr>
        <p:spPr bwMode="gray">
          <a:xfrm>
            <a:off x="274638" y="1524000"/>
            <a:ext cx="8593137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GB"/>
          </a:p>
        </p:txBody>
      </p:sp>
      <p:sp>
        <p:nvSpPr>
          <p:cNvPr id="276487" name="Rectangle 7"/>
          <p:cNvSpPr>
            <a:spLocks noGrp="1" noChangeArrowheads="1"/>
          </p:cNvSpPr>
          <p:nvPr>
            <p:ph type="dt" sz="half" idx="2"/>
          </p:nvPr>
        </p:nvSpPr>
        <p:spPr bwMode="white">
          <a:xfrm>
            <a:off x="6783388" y="6369050"/>
            <a:ext cx="1676400" cy="2936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000" b="0">
                <a:solidFill>
                  <a:schemeClr val="bg2"/>
                </a:solidFill>
                <a:latin typeface="Arial" charset="0"/>
              </a:defRPr>
            </a:lvl1pPr>
          </a:lstStyle>
          <a:p>
            <a:fld id="{A599DFB8-8DC5-47C1-8BE8-CC5540567F95}" type="datetimeFigureOut">
              <a:rPr lang="pt-BR" smtClean="0"/>
              <a:pPr/>
              <a:t>10/04/2019</a:t>
            </a:fld>
            <a:endParaRPr lang="pt-BR"/>
          </a:p>
        </p:txBody>
      </p:sp>
      <p:sp>
        <p:nvSpPr>
          <p:cNvPr id="276488" name="Rectangle 8"/>
          <p:cNvSpPr>
            <a:spLocks noGrp="1" noChangeArrowheads="1"/>
          </p:cNvSpPr>
          <p:nvPr>
            <p:ph type="ftr" sz="quarter" idx="3"/>
          </p:nvPr>
        </p:nvSpPr>
        <p:spPr bwMode="white">
          <a:xfrm>
            <a:off x="4154488" y="6369050"/>
            <a:ext cx="2624137" cy="2936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000" b="0">
                <a:solidFill>
                  <a:schemeClr val="bg2"/>
                </a:solidFill>
                <a:latin typeface="Arial" charset="0"/>
              </a:defRPr>
            </a:lvl1pPr>
          </a:lstStyle>
          <a:p>
            <a:endParaRPr lang="pt-BR"/>
          </a:p>
        </p:txBody>
      </p:sp>
      <p:sp>
        <p:nvSpPr>
          <p:cNvPr id="276489" name="Rectangle 9"/>
          <p:cNvSpPr>
            <a:spLocks noGrp="1" noChangeArrowheads="1"/>
          </p:cNvSpPr>
          <p:nvPr>
            <p:ph type="sldNum" sz="quarter" idx="4"/>
          </p:nvPr>
        </p:nvSpPr>
        <p:spPr bwMode="white">
          <a:xfrm>
            <a:off x="8472488" y="6369050"/>
            <a:ext cx="509587" cy="2936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000" b="0">
                <a:solidFill>
                  <a:schemeClr val="bg2"/>
                </a:solidFill>
                <a:latin typeface="Arial" charset="0"/>
              </a:defRPr>
            </a:lvl1pPr>
          </a:lstStyle>
          <a:p>
            <a:fld id="{473D2F16-7B18-4570-AECB-5C6E3961021E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75011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fontAlgn="base" hangingPunct="1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2000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800">
          <a:solidFill>
            <a:schemeClr val="tx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 err="1"/>
              <a:t>Authorization</a:t>
            </a:r>
            <a:r>
              <a:rPr lang="pt-BR" dirty="0"/>
              <a:t> </a:t>
            </a:r>
            <a:r>
              <a:rPr lang="pt-BR" dirty="0" err="1"/>
              <a:t>Process</a:t>
            </a:r>
            <a:r>
              <a:rPr lang="pt-BR" dirty="0"/>
              <a:t> for </a:t>
            </a:r>
            <a:r>
              <a:rPr lang="pt-BR" dirty="0" err="1"/>
              <a:t>Operation</a:t>
            </a:r>
            <a:endParaRPr lang="pt-BR" dirty="0"/>
          </a:p>
        </p:txBody>
      </p:sp>
      <p:sp>
        <p:nvSpPr>
          <p:cNvPr id="7" name="Subtítulo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BR" dirty="0" err="1"/>
              <a:t>Lecture</a:t>
            </a:r>
            <a:r>
              <a:rPr lang="pt-BR" dirty="0"/>
              <a:t> 1.5</a:t>
            </a:r>
          </a:p>
        </p:txBody>
      </p:sp>
    </p:spTree>
    <p:extLst>
      <p:ext uri="{BB962C8B-B14F-4D97-AF65-F5344CB8AC3E}">
        <p14:creationId xmlns:p14="http://schemas.microsoft.com/office/powerpoint/2010/main" val="2024383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idx="1"/>
          </p:nvPr>
        </p:nvSpPr>
        <p:spPr>
          <a:xfrm>
            <a:off x="253206" y="1124744"/>
            <a:ext cx="8593137" cy="4572000"/>
          </a:xfrm>
        </p:spPr>
        <p:txBody>
          <a:bodyPr/>
          <a:lstStyle/>
          <a:p>
            <a:r>
              <a:rPr lang="en-US" dirty="0"/>
              <a:t>Information in support of the request</a:t>
            </a:r>
          </a:p>
          <a:p>
            <a:r>
              <a:rPr lang="en-US" dirty="0"/>
              <a:t>The following data of the entity must be presented:</a:t>
            </a:r>
          </a:p>
          <a:p>
            <a:pPr lvl="1"/>
            <a:r>
              <a:rPr lang="en-US" dirty="0"/>
              <a:t>Name of the applicant (legal entity),</a:t>
            </a:r>
          </a:p>
          <a:p>
            <a:pPr lvl="1"/>
            <a:r>
              <a:rPr lang="en-US" dirty="0"/>
              <a:t>Name of the company or organization, telephone, fax, email.</a:t>
            </a:r>
          </a:p>
          <a:p>
            <a:pPr lvl="1"/>
            <a:r>
              <a:rPr lang="en-US" dirty="0"/>
              <a:t>Postal address of the company or organization.</a:t>
            </a:r>
          </a:p>
          <a:p>
            <a:pPr lvl="1"/>
            <a:r>
              <a:rPr lang="en-US" dirty="0"/>
              <a:t>Practice to be carried out and justification of it.</a:t>
            </a:r>
            <a:endParaRPr lang="pt-BR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idx="1"/>
          </p:nvPr>
        </p:nvSpPr>
        <p:spPr>
          <a:xfrm>
            <a:off x="282575" y="1124744"/>
            <a:ext cx="8593137" cy="5256584"/>
          </a:xfrm>
        </p:spPr>
        <p:txBody>
          <a:bodyPr/>
          <a:lstStyle/>
          <a:p>
            <a:r>
              <a:rPr lang="en-US" dirty="0"/>
              <a:t>Information in support of the request</a:t>
            </a:r>
          </a:p>
          <a:p>
            <a:r>
              <a:rPr lang="en-US" sz="2800" dirty="0"/>
              <a:t>The legal person of the licensee must be accredited;</a:t>
            </a:r>
          </a:p>
          <a:p>
            <a:r>
              <a:rPr lang="en-US" sz="2800" dirty="0"/>
              <a:t>The location address of the sources or performance of the practice should be specified if it is different from the institution's address;</a:t>
            </a:r>
          </a:p>
          <a:p>
            <a:r>
              <a:rPr lang="en-US" sz="2800" dirty="0"/>
              <a:t>The request must be duly signed by the applicant;</a:t>
            </a:r>
          </a:p>
          <a:p>
            <a:r>
              <a:rPr lang="en-US" sz="2800" dirty="0"/>
              <a:t>The types of diagnostic studies, the workload, the radioactive inventory, the necessary personnel, their training should be identified.</a:t>
            </a:r>
            <a:endParaRPr lang="pt-BR" sz="2800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idx="1"/>
          </p:nvPr>
        </p:nvSpPr>
        <p:spPr>
          <a:xfrm>
            <a:off x="282575" y="1052736"/>
            <a:ext cx="8593137" cy="4572000"/>
          </a:xfrm>
        </p:spPr>
        <p:txBody>
          <a:bodyPr/>
          <a:lstStyle/>
          <a:p>
            <a:r>
              <a:rPr lang="en-US" dirty="0"/>
              <a:t>Information in support of the request</a:t>
            </a:r>
          </a:p>
          <a:p>
            <a:r>
              <a:rPr lang="en-US" dirty="0"/>
              <a:t>Further…</a:t>
            </a:r>
          </a:p>
          <a:p>
            <a:pPr lvl="1"/>
            <a:r>
              <a:rPr lang="en-US" dirty="0"/>
              <a:t>Management system;</a:t>
            </a:r>
          </a:p>
          <a:p>
            <a:pPr lvl="2"/>
            <a:r>
              <a:rPr lang="en-US" dirty="0"/>
              <a:t>Integration with radiological safety.</a:t>
            </a:r>
          </a:p>
          <a:p>
            <a:pPr lvl="1"/>
            <a:r>
              <a:rPr lang="en-US" dirty="0"/>
              <a:t>Safety evaluation;</a:t>
            </a:r>
          </a:p>
          <a:p>
            <a:pPr lvl="2"/>
            <a:r>
              <a:rPr lang="en-US" dirty="0"/>
              <a:t>Initiating events of postulated accidents;</a:t>
            </a:r>
          </a:p>
          <a:p>
            <a:pPr lvl="2"/>
            <a:r>
              <a:rPr lang="en-US" dirty="0"/>
              <a:t>The severity of the potential consequences;</a:t>
            </a:r>
          </a:p>
          <a:p>
            <a:pPr lvl="2"/>
            <a:r>
              <a:rPr lang="en-US" dirty="0"/>
              <a:t>The existing safety barriers.</a:t>
            </a:r>
            <a:endParaRPr lang="es-ES" dirty="0"/>
          </a:p>
          <a:p>
            <a:pPr lvl="2"/>
            <a:endParaRPr lang="es-ES" dirty="0"/>
          </a:p>
          <a:p>
            <a:pPr lvl="1"/>
            <a:endParaRPr lang="pt-BR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467544" y="116632"/>
            <a:ext cx="8534400" cy="762000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idx="1"/>
          </p:nvPr>
        </p:nvSpPr>
        <p:spPr>
          <a:xfrm>
            <a:off x="611560" y="1196752"/>
            <a:ext cx="8593137" cy="4572000"/>
          </a:xfrm>
        </p:spPr>
        <p:txBody>
          <a:bodyPr/>
          <a:lstStyle/>
          <a:p>
            <a:r>
              <a:rPr lang="en-US" dirty="0"/>
              <a:t>Information in support of the request</a:t>
            </a:r>
          </a:p>
          <a:p>
            <a:r>
              <a:rPr lang="en-US" dirty="0"/>
              <a:t>Further…</a:t>
            </a:r>
          </a:p>
          <a:p>
            <a:pPr lvl="1"/>
            <a:r>
              <a:rPr lang="en-US" dirty="0"/>
              <a:t>Occupational exposure:</a:t>
            </a:r>
          </a:p>
          <a:p>
            <a:pPr lvl="2"/>
            <a:r>
              <a:rPr lang="en-US" dirty="0"/>
              <a:t>Responsibilities and cooperation between employers, owners and workers;</a:t>
            </a:r>
          </a:p>
          <a:p>
            <a:pPr lvl="2"/>
            <a:r>
              <a:rPr lang="en-US" dirty="0"/>
              <a:t>Radiological Protection Program;</a:t>
            </a:r>
          </a:p>
          <a:p>
            <a:pPr lvl="2"/>
            <a:r>
              <a:rPr lang="en-US" dirty="0"/>
              <a:t>Radiological surveillance and dose evaluation;</a:t>
            </a:r>
          </a:p>
          <a:p>
            <a:pPr lvl="2"/>
            <a:r>
              <a:rPr lang="en-US" dirty="0"/>
              <a:t>Information, instruction and training;</a:t>
            </a:r>
          </a:p>
          <a:p>
            <a:pPr lvl="2"/>
            <a:r>
              <a:rPr lang="en-US" dirty="0"/>
              <a:t>Terms of service and special arrangements.</a:t>
            </a:r>
            <a:endParaRPr lang="es-ES" dirty="0"/>
          </a:p>
          <a:p>
            <a:pPr lvl="2"/>
            <a:endParaRPr lang="es-ES" dirty="0"/>
          </a:p>
          <a:p>
            <a:pPr lvl="1"/>
            <a:endParaRPr lang="pt-BR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Information in support of the request</a:t>
            </a:r>
          </a:p>
          <a:p>
            <a:endParaRPr lang="en-US" dirty="0"/>
          </a:p>
          <a:p>
            <a:r>
              <a:rPr lang="en-US" dirty="0"/>
              <a:t>Further…</a:t>
            </a:r>
          </a:p>
          <a:p>
            <a:pPr lvl="1"/>
            <a:r>
              <a:rPr lang="en-US" dirty="0"/>
              <a:t>Public exhibition:</a:t>
            </a:r>
          </a:p>
          <a:p>
            <a:pPr lvl="2"/>
            <a:r>
              <a:rPr lang="en-US" dirty="0"/>
              <a:t>Radiological surveillance program;</a:t>
            </a:r>
          </a:p>
          <a:p>
            <a:pPr lvl="2"/>
            <a:r>
              <a:rPr lang="en-US" dirty="0"/>
              <a:t>Management of disused sealed sources;</a:t>
            </a:r>
          </a:p>
          <a:p>
            <a:pPr lvl="2"/>
            <a:r>
              <a:rPr lang="en-US" dirty="0"/>
              <a:t>Management of radioactive waste and discharges to the environment.</a:t>
            </a:r>
            <a:endParaRPr lang="es-ES" dirty="0"/>
          </a:p>
          <a:p>
            <a:pPr lvl="1"/>
            <a:endParaRPr lang="pt-BR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idx="1"/>
          </p:nvPr>
        </p:nvSpPr>
        <p:spPr>
          <a:xfrm>
            <a:off x="827584" y="1124744"/>
            <a:ext cx="8593137" cy="5328592"/>
          </a:xfrm>
        </p:spPr>
        <p:txBody>
          <a:bodyPr/>
          <a:lstStyle/>
          <a:p>
            <a:r>
              <a:rPr lang="en-US" dirty="0"/>
              <a:t>Information in support of the request</a:t>
            </a:r>
          </a:p>
          <a:p>
            <a:endParaRPr lang="en-US" dirty="0"/>
          </a:p>
          <a:p>
            <a:r>
              <a:rPr lang="en-US" dirty="0"/>
              <a:t>Further…</a:t>
            </a:r>
          </a:p>
          <a:p>
            <a:pPr lvl="1"/>
            <a:r>
              <a:rPr lang="en-US" dirty="0"/>
              <a:t>Medical exposure:</a:t>
            </a:r>
          </a:p>
          <a:p>
            <a:pPr lvl="2"/>
            <a:r>
              <a:rPr lang="en-US" dirty="0"/>
              <a:t>Specific responsibilities of the licensees;</a:t>
            </a:r>
          </a:p>
          <a:p>
            <a:pPr lvl="2"/>
            <a:r>
              <a:rPr lang="en-US" dirty="0"/>
              <a:t>Justification of medical exposures;</a:t>
            </a:r>
          </a:p>
          <a:p>
            <a:pPr lvl="2"/>
            <a:r>
              <a:rPr lang="en-US" dirty="0"/>
              <a:t>Optimization of protection and safety;</a:t>
            </a:r>
          </a:p>
          <a:p>
            <a:pPr lvl="2"/>
            <a:r>
              <a:rPr lang="en-US" dirty="0"/>
              <a:t>Pregnant women and women in breastfeeding;</a:t>
            </a:r>
          </a:p>
          <a:p>
            <a:pPr lvl="2"/>
            <a:r>
              <a:rPr lang="en-US" dirty="0"/>
              <a:t>Discharge of patients after therapies;</a:t>
            </a:r>
          </a:p>
          <a:p>
            <a:pPr lvl="2"/>
            <a:r>
              <a:rPr lang="en-US" dirty="0"/>
              <a:t>Investigation of unintentional and accidental medical exposures.</a:t>
            </a:r>
            <a:endParaRPr lang="es-ES" dirty="0"/>
          </a:p>
          <a:p>
            <a:pPr lvl="1"/>
            <a:endParaRPr lang="pt-BR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Information in support of the request</a:t>
            </a:r>
          </a:p>
          <a:p>
            <a:endParaRPr lang="en-US" dirty="0"/>
          </a:p>
          <a:p>
            <a:r>
              <a:rPr lang="en-US" dirty="0"/>
              <a:t>Further…</a:t>
            </a:r>
          </a:p>
          <a:p>
            <a:endParaRPr lang="en-US" dirty="0"/>
          </a:p>
          <a:p>
            <a:pPr lvl="1"/>
            <a:r>
              <a:rPr lang="en-US" dirty="0"/>
              <a:t>Records;</a:t>
            </a:r>
          </a:p>
          <a:p>
            <a:pPr lvl="1"/>
            <a:r>
              <a:rPr lang="en-US" dirty="0"/>
              <a:t>Emergencies;</a:t>
            </a:r>
          </a:p>
          <a:p>
            <a:pPr lvl="1"/>
            <a:r>
              <a:rPr lang="en-US" dirty="0"/>
              <a:t>Decommissioning of the installation.</a:t>
            </a:r>
            <a:endParaRPr lang="pt-BR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Application form and complementary documentation;</a:t>
            </a:r>
          </a:p>
          <a:p>
            <a:endParaRPr lang="en-US" dirty="0"/>
          </a:p>
          <a:p>
            <a:r>
              <a:rPr lang="en-US" dirty="0"/>
              <a:t>Defined in legislation or regulation;</a:t>
            </a:r>
          </a:p>
          <a:p>
            <a:r>
              <a:rPr lang="en-US" dirty="0"/>
              <a:t>Preferably detailed in the form of guides or other communication tools;</a:t>
            </a:r>
          </a:p>
          <a:p>
            <a:r>
              <a:rPr lang="en-US" dirty="0"/>
              <a:t>Widely disseminated by the regulatory body.</a:t>
            </a:r>
            <a:endParaRPr lang="pt-BR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idx="1"/>
          </p:nvPr>
        </p:nvSpPr>
        <p:spPr>
          <a:xfrm>
            <a:off x="577915" y="1124744"/>
            <a:ext cx="8534400" cy="5733256"/>
          </a:xfrm>
        </p:spPr>
        <p:txBody>
          <a:bodyPr/>
          <a:lstStyle/>
          <a:p>
            <a:r>
              <a:rPr lang="en-US" sz="2800" dirty="0"/>
              <a:t>Application form and complementary documentation;</a:t>
            </a:r>
          </a:p>
          <a:p>
            <a:r>
              <a:rPr lang="en-US" sz="2800" dirty="0"/>
              <a:t>Examples of complementary documentation:</a:t>
            </a:r>
          </a:p>
          <a:p>
            <a:pPr lvl="1"/>
            <a:r>
              <a:rPr lang="en-US" sz="2400" dirty="0"/>
              <a:t>Social contract or similar instrument;</a:t>
            </a:r>
          </a:p>
          <a:p>
            <a:pPr lvl="1"/>
            <a:r>
              <a:rPr lang="en-US" sz="2400" dirty="0"/>
              <a:t>Nuclear doctors contract;</a:t>
            </a:r>
          </a:p>
          <a:p>
            <a:pPr lvl="1"/>
            <a:r>
              <a:rPr lang="en-US" sz="2400" dirty="0"/>
              <a:t>Contract of radiological protection supervisor;</a:t>
            </a:r>
          </a:p>
          <a:p>
            <a:pPr lvl="1"/>
            <a:r>
              <a:rPr lang="en-US" sz="2400" dirty="0"/>
              <a:t>Certificates of calibration of the dose rate area monitors and contamination monitor;</a:t>
            </a:r>
          </a:p>
          <a:p>
            <a:pPr lvl="1"/>
            <a:r>
              <a:rPr lang="en-US" sz="2400" dirty="0"/>
              <a:t>Tax note of the dose meter;</a:t>
            </a:r>
          </a:p>
          <a:p>
            <a:pPr lvl="1"/>
            <a:r>
              <a:rPr lang="en-US" sz="2400" dirty="0"/>
              <a:t>Fiscal note of quality control sources;</a:t>
            </a:r>
          </a:p>
          <a:p>
            <a:pPr lvl="1"/>
            <a:r>
              <a:rPr lang="en-US" sz="2400" dirty="0"/>
              <a:t>Layout of the installation;</a:t>
            </a:r>
          </a:p>
          <a:p>
            <a:pPr lvl="1"/>
            <a:r>
              <a:rPr lang="en-US" sz="2400" dirty="0"/>
              <a:t>Photographic documentation;</a:t>
            </a:r>
            <a:endParaRPr lang="pt-BR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idx="1"/>
          </p:nvPr>
        </p:nvSpPr>
        <p:spPr>
          <a:xfrm>
            <a:off x="249063" y="1196752"/>
            <a:ext cx="8593137" cy="5112568"/>
          </a:xfrm>
        </p:spPr>
        <p:txBody>
          <a:bodyPr/>
          <a:lstStyle/>
          <a:p>
            <a:r>
              <a:rPr lang="en-US" dirty="0"/>
              <a:t>Application form and complementary documentation;</a:t>
            </a:r>
          </a:p>
          <a:p>
            <a:endParaRPr lang="en-US" dirty="0"/>
          </a:p>
          <a:p>
            <a:r>
              <a:rPr lang="en-US" dirty="0"/>
              <a:t>Examples of formats:</a:t>
            </a:r>
          </a:p>
          <a:p>
            <a:pPr lvl="1"/>
            <a:r>
              <a:rPr lang="en-US" dirty="0"/>
              <a:t>Shielding project;</a:t>
            </a:r>
          </a:p>
          <a:p>
            <a:pPr lvl="1"/>
            <a:r>
              <a:rPr lang="en-US" dirty="0"/>
              <a:t>Radiation protection plan;</a:t>
            </a:r>
          </a:p>
          <a:p>
            <a:pPr lvl="1"/>
            <a:r>
              <a:rPr lang="en-US" dirty="0"/>
              <a:t>Safety analysis report;</a:t>
            </a:r>
          </a:p>
          <a:p>
            <a:pPr lvl="1"/>
            <a:r>
              <a:rPr lang="en-US" dirty="0"/>
              <a:t>Radioactive waste management plan;</a:t>
            </a:r>
          </a:p>
          <a:p>
            <a:pPr lvl="1"/>
            <a:r>
              <a:rPr lang="en-US" dirty="0"/>
              <a:t>Physical security plan.</a:t>
            </a:r>
            <a:endParaRPr lang="es-ES" dirty="0"/>
          </a:p>
          <a:p>
            <a:pPr lvl="1"/>
            <a:endParaRPr lang="es-ES" dirty="0"/>
          </a:p>
          <a:p>
            <a:pPr lvl="1"/>
            <a:endParaRPr lang="pt-BR" dirty="0"/>
          </a:p>
          <a:p>
            <a:endParaRPr lang="es-ES" dirty="0"/>
          </a:p>
          <a:p>
            <a:pPr marL="0" indent="0">
              <a:buNone/>
            </a:pPr>
            <a:endParaRPr lang="es-E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idx="1"/>
          </p:nvPr>
        </p:nvSpPr>
        <p:spPr>
          <a:xfrm>
            <a:off x="284353" y="1052736"/>
            <a:ext cx="8593137" cy="5544616"/>
          </a:xfrm>
        </p:spPr>
        <p:txBody>
          <a:bodyPr/>
          <a:lstStyle/>
          <a:p>
            <a:r>
              <a:rPr lang="en-US" dirty="0"/>
              <a:t>Summary:</a:t>
            </a:r>
          </a:p>
          <a:p>
            <a:r>
              <a:rPr lang="en-US" dirty="0"/>
              <a:t>Authorization in accordance with the Basic Standards</a:t>
            </a:r>
          </a:p>
          <a:p>
            <a:pPr lvl="1"/>
            <a:r>
              <a:rPr lang="en-US" dirty="0"/>
              <a:t>Definition</a:t>
            </a:r>
          </a:p>
          <a:p>
            <a:pPr lvl="1"/>
            <a:r>
              <a:rPr lang="en-US" dirty="0"/>
              <a:t>Main attributions of the regulatory body</a:t>
            </a:r>
          </a:p>
          <a:p>
            <a:pPr lvl="1"/>
            <a:r>
              <a:rPr lang="en-US" dirty="0"/>
              <a:t>Licensee's responsibilities</a:t>
            </a:r>
          </a:p>
          <a:p>
            <a:r>
              <a:rPr lang="en-US" dirty="0"/>
              <a:t>Requirements and structure of the licensing</a:t>
            </a:r>
          </a:p>
          <a:p>
            <a:r>
              <a:rPr lang="en-US" dirty="0"/>
              <a:t>Information in support of the request</a:t>
            </a:r>
          </a:p>
          <a:p>
            <a:r>
              <a:rPr lang="en-US" dirty="0"/>
              <a:t>Application form and complementary documentation</a:t>
            </a:r>
            <a:endParaRPr lang="es-ES" dirty="0"/>
          </a:p>
          <a:p>
            <a:endParaRPr lang="es-ES" dirty="0"/>
          </a:p>
          <a:p>
            <a:pPr lvl="1"/>
            <a:endParaRPr lang="es-ES" dirty="0"/>
          </a:p>
          <a:p>
            <a:endParaRPr lang="pt-BR" dirty="0"/>
          </a:p>
          <a:p>
            <a:endParaRPr lang="es-E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idx="1"/>
          </p:nvPr>
        </p:nvSpPr>
        <p:spPr>
          <a:xfrm>
            <a:off x="282575" y="1196752"/>
            <a:ext cx="8593137" cy="4572000"/>
          </a:xfrm>
        </p:spPr>
        <p:txBody>
          <a:bodyPr/>
          <a:lstStyle/>
          <a:p>
            <a:r>
              <a:rPr lang="en-US" dirty="0"/>
              <a:t>Definition:</a:t>
            </a:r>
          </a:p>
          <a:p>
            <a:endParaRPr lang="en-US" dirty="0"/>
          </a:p>
          <a:p>
            <a:r>
              <a:rPr lang="en-US" dirty="0"/>
              <a:t>Authorization:</a:t>
            </a:r>
          </a:p>
          <a:p>
            <a:endParaRPr lang="en-US" dirty="0"/>
          </a:p>
          <a:p>
            <a:r>
              <a:rPr lang="en-US" dirty="0"/>
              <a:t>Concession, by a regulatory body or other governmental body, of a written permit for a person or entity to perform specified activities.</a:t>
            </a:r>
            <a:endParaRPr lang="pt-BR" dirty="0"/>
          </a:p>
          <a:p>
            <a:endParaRPr lang="es-E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idx="1"/>
          </p:nvPr>
        </p:nvSpPr>
        <p:spPr>
          <a:xfrm>
            <a:off x="262649" y="1124744"/>
            <a:ext cx="8593137" cy="5733256"/>
          </a:xfrm>
        </p:spPr>
        <p:txBody>
          <a:bodyPr/>
          <a:lstStyle/>
          <a:p>
            <a:r>
              <a:rPr lang="en-US" sz="2800" dirty="0"/>
              <a:t>Authorization - Main attributions of the regulatory body</a:t>
            </a:r>
          </a:p>
          <a:p>
            <a:r>
              <a:rPr lang="en-US" sz="2800" dirty="0"/>
              <a:t>Establish a regulatory system related to protection and security that includes notification and authorization;</a:t>
            </a:r>
          </a:p>
          <a:p>
            <a:r>
              <a:rPr lang="en-US" sz="2800" dirty="0"/>
              <a:t>Ensure that authorization for the performance of medical exposures occurs only if the radiological protection of the patient is assured;</a:t>
            </a:r>
          </a:p>
          <a:p>
            <a:r>
              <a:rPr lang="en-US" sz="2800" dirty="0"/>
              <a:t>Examine and evaluate the safety program presented by the person or organization to be authorized.</a:t>
            </a:r>
            <a:endParaRPr lang="pt-BR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idx="1"/>
          </p:nvPr>
        </p:nvSpPr>
        <p:spPr>
          <a:xfrm>
            <a:off x="-24341" y="1454696"/>
            <a:ext cx="9036496" cy="5304879"/>
          </a:xfrm>
        </p:spPr>
        <p:txBody>
          <a:bodyPr/>
          <a:lstStyle/>
          <a:p>
            <a:r>
              <a:rPr lang="en-US" sz="2800" dirty="0"/>
              <a:t>Licensee's responsibilities</a:t>
            </a:r>
          </a:p>
          <a:p>
            <a:r>
              <a:rPr lang="en-US" sz="2800" dirty="0"/>
              <a:t>Any person or organization that intends to operate a facility or perform an activity must:</a:t>
            </a:r>
          </a:p>
          <a:p>
            <a:pPr lvl="1"/>
            <a:r>
              <a:rPr lang="en-US" sz="2400" dirty="0"/>
              <a:t>submit to the regulatory body, as appropriate, a notification or authorization request;</a:t>
            </a:r>
          </a:p>
          <a:p>
            <a:pPr lvl="1"/>
            <a:r>
              <a:rPr lang="en-US" sz="2400" dirty="0"/>
              <a:t>present to the regulatory body the pertinent information necessary in support of the request;</a:t>
            </a:r>
          </a:p>
          <a:p>
            <a:pPr lvl="1"/>
            <a:r>
              <a:rPr lang="en-US" sz="2400" dirty="0"/>
              <a:t>abstain from carrying out any activity until the authorization has been approved;</a:t>
            </a:r>
          </a:p>
          <a:p>
            <a:pPr lvl="1"/>
            <a:r>
              <a:rPr lang="en-US" sz="2400" dirty="0"/>
              <a:t>evaluate the planned exposures and adopt all necessary measures in terms of protection and safety;</a:t>
            </a:r>
            <a:endParaRPr lang="pt-BR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430089" y="0"/>
            <a:ext cx="8534400" cy="762000"/>
          </a:xfrm>
        </p:spPr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idx="1"/>
          </p:nvPr>
        </p:nvSpPr>
        <p:spPr>
          <a:xfrm>
            <a:off x="215045" y="980728"/>
            <a:ext cx="8964488" cy="5616624"/>
          </a:xfrm>
        </p:spPr>
        <p:txBody>
          <a:bodyPr/>
          <a:lstStyle/>
          <a:p>
            <a:r>
              <a:rPr lang="en-US" sz="2800" dirty="0"/>
              <a:t>Licensee's responsibilities</a:t>
            </a:r>
          </a:p>
          <a:p>
            <a:r>
              <a:rPr lang="en-US" sz="2800" dirty="0"/>
              <a:t>Further:</a:t>
            </a:r>
          </a:p>
          <a:p>
            <a:pPr lvl="1"/>
            <a:r>
              <a:rPr lang="en-US" sz="2400" dirty="0"/>
              <a:t>Conduct a safety assessment as part of the application;</a:t>
            </a:r>
          </a:p>
          <a:p>
            <a:pPr lvl="1"/>
            <a:r>
              <a:rPr lang="en-US" sz="2400" dirty="0"/>
              <a:t>Carry out an evaluation of the possible environmental radiological impacts, associated with the installation or activity;</a:t>
            </a:r>
          </a:p>
          <a:p>
            <a:pPr lvl="1"/>
            <a:r>
              <a:rPr lang="en-US" sz="2400" dirty="0"/>
              <a:t>Ensure that radioactive waste and discharges into the environment are managed in accordance with the authorization;</a:t>
            </a:r>
          </a:p>
          <a:p>
            <a:pPr lvl="1"/>
            <a:r>
              <a:rPr lang="en-US" sz="2400" dirty="0"/>
              <a:t>Establish and execute monitoring programs to ensure that the public exposure is in accordance with the conditions of the authorization.</a:t>
            </a:r>
            <a:endParaRPr lang="pt-BR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idx="1"/>
          </p:nvPr>
        </p:nvSpPr>
        <p:spPr>
          <a:xfrm>
            <a:off x="253206" y="1124744"/>
            <a:ext cx="8593137" cy="4572000"/>
          </a:xfrm>
        </p:spPr>
        <p:txBody>
          <a:bodyPr/>
          <a:lstStyle/>
          <a:p>
            <a:r>
              <a:rPr lang="en-US" sz="2800" dirty="0"/>
              <a:t>Requirements and structure of licensing:</a:t>
            </a:r>
          </a:p>
          <a:p>
            <a:r>
              <a:rPr lang="en-US" sz="2800" dirty="0"/>
              <a:t>National Decision;</a:t>
            </a:r>
          </a:p>
          <a:p>
            <a:r>
              <a:rPr lang="en-US" sz="2800" dirty="0"/>
              <a:t>Licensing requirements and structure must:</a:t>
            </a:r>
          </a:p>
          <a:p>
            <a:pPr lvl="1"/>
            <a:r>
              <a:rPr lang="en-US" dirty="0"/>
              <a:t>Be established in the relevant legislation or regulations;</a:t>
            </a:r>
          </a:p>
          <a:p>
            <a:pPr lvl="1"/>
            <a:r>
              <a:rPr lang="en-US" dirty="0"/>
              <a:t>Be consistent with the act of authorization;</a:t>
            </a:r>
          </a:p>
          <a:p>
            <a:r>
              <a:rPr lang="en-US" sz="2800" dirty="0"/>
              <a:t>They must also be established:</a:t>
            </a:r>
          </a:p>
          <a:p>
            <a:pPr lvl="1"/>
            <a:r>
              <a:rPr lang="en-US" dirty="0"/>
              <a:t>the limits and conditions of the activities;</a:t>
            </a:r>
          </a:p>
          <a:p>
            <a:pPr lvl="1"/>
            <a:r>
              <a:rPr lang="en-US" dirty="0"/>
              <a:t>The enforcement instruments to comply with the requirements..</a:t>
            </a:r>
            <a:endParaRPr lang="pt-BR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idx="1"/>
          </p:nvPr>
        </p:nvSpPr>
        <p:spPr>
          <a:xfrm>
            <a:off x="282575" y="980728"/>
            <a:ext cx="8593137" cy="4572000"/>
          </a:xfrm>
        </p:spPr>
        <p:txBody>
          <a:bodyPr/>
          <a:lstStyle/>
          <a:p>
            <a:r>
              <a:rPr lang="en-US" dirty="0"/>
              <a:t>Requirements and structure of licensing:</a:t>
            </a:r>
          </a:p>
          <a:p>
            <a:r>
              <a:rPr lang="en-US" dirty="0"/>
              <a:t>Example of possible authorization acts:</a:t>
            </a:r>
          </a:p>
          <a:p>
            <a:endParaRPr lang="en-US" dirty="0"/>
          </a:p>
          <a:p>
            <a:pPr lvl="1"/>
            <a:r>
              <a:rPr lang="en-US" dirty="0"/>
              <a:t>Authorization for Construction;</a:t>
            </a:r>
          </a:p>
          <a:p>
            <a:pPr lvl="1"/>
            <a:r>
              <a:rPr lang="en-US" dirty="0"/>
              <a:t>Authorization for source acquisition;</a:t>
            </a:r>
          </a:p>
          <a:p>
            <a:pPr lvl="1"/>
            <a:r>
              <a:rPr lang="en-US" dirty="0"/>
              <a:t>Authorization for commissioning;</a:t>
            </a:r>
          </a:p>
          <a:p>
            <a:pPr lvl="1"/>
            <a:r>
              <a:rPr lang="en-US" dirty="0"/>
              <a:t>Authorization for Operation;</a:t>
            </a:r>
          </a:p>
          <a:p>
            <a:pPr lvl="1"/>
            <a:r>
              <a:rPr lang="en-US" dirty="0"/>
              <a:t>Authorization for the decommissioning of the installation</a:t>
            </a:r>
            <a:endParaRPr lang="es-ES" dirty="0"/>
          </a:p>
          <a:p>
            <a:pPr lvl="1"/>
            <a:endParaRPr lang="es-ES" dirty="0"/>
          </a:p>
          <a:p>
            <a:pPr lvl="1"/>
            <a:endParaRPr lang="pt-BR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idx="1"/>
          </p:nvPr>
        </p:nvSpPr>
        <p:spPr>
          <a:xfrm>
            <a:off x="282575" y="1124744"/>
            <a:ext cx="8593137" cy="4572000"/>
          </a:xfrm>
        </p:spPr>
        <p:txBody>
          <a:bodyPr/>
          <a:lstStyle/>
          <a:p>
            <a:r>
              <a:rPr lang="en-US" dirty="0"/>
              <a:t>Information in support of the request</a:t>
            </a:r>
          </a:p>
          <a:p>
            <a:r>
              <a:rPr lang="en-US" dirty="0"/>
              <a:t>The authorization request for a PET / CT installation must be accompanied by the following information:</a:t>
            </a:r>
          </a:p>
          <a:p>
            <a:pPr lvl="1"/>
            <a:r>
              <a:rPr lang="en-US" dirty="0"/>
              <a:t>General data:</a:t>
            </a:r>
          </a:p>
          <a:p>
            <a:pPr lvl="2"/>
            <a:r>
              <a:rPr lang="en-US" dirty="0"/>
              <a:t>Data of the institution;</a:t>
            </a:r>
          </a:p>
          <a:p>
            <a:pPr lvl="2"/>
            <a:r>
              <a:rPr lang="en-US" dirty="0"/>
              <a:t>Personal;</a:t>
            </a:r>
          </a:p>
          <a:p>
            <a:pPr lvl="2"/>
            <a:r>
              <a:rPr lang="en-US" dirty="0"/>
              <a:t>Radiation Sources;</a:t>
            </a:r>
          </a:p>
          <a:p>
            <a:pPr lvl="2"/>
            <a:r>
              <a:rPr lang="en-US" dirty="0"/>
              <a:t>Description of the installation</a:t>
            </a:r>
            <a:endParaRPr lang="es-ES" dirty="0"/>
          </a:p>
          <a:p>
            <a:pPr lvl="1"/>
            <a:endParaRPr lang="pt-BR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1">
  <a:themeElements>
    <a:clrScheme name="">
      <a:dk1>
        <a:srgbClr val="000000"/>
      </a:dk1>
      <a:lt1>
        <a:srgbClr val="F9F0DF"/>
      </a:lt1>
      <a:dk2>
        <a:srgbClr val="003399"/>
      </a:dk2>
      <a:lt2>
        <a:srgbClr val="000000"/>
      </a:lt2>
      <a:accent1>
        <a:srgbClr val="99CCFF"/>
      </a:accent1>
      <a:accent2>
        <a:srgbClr val="8681B8"/>
      </a:accent2>
      <a:accent3>
        <a:srgbClr val="FBF6EC"/>
      </a:accent3>
      <a:accent4>
        <a:srgbClr val="000000"/>
      </a:accent4>
      <a:accent5>
        <a:srgbClr val="CAE2FF"/>
      </a:accent5>
      <a:accent6>
        <a:srgbClr val="7974A6"/>
      </a:accent6>
      <a:hlink>
        <a:srgbClr val="003399"/>
      </a:hlink>
      <a:folHlink>
        <a:srgbClr val="3366CC"/>
      </a:folHlink>
    </a:clrScheme>
    <a:fontScheme name="IAEAligh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952500" marR="0" indent="-285750" algn="l" defTabSz="914400" rtl="0" eaLnBrk="1" fontAlgn="base" latinLnBrk="0" hangingPunct="1">
          <a:lnSpc>
            <a:spcPct val="100000"/>
          </a:lnSpc>
          <a:spcBef>
            <a:spcPct val="3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952500" marR="0" indent="-285750" algn="l" defTabSz="914400" rtl="0" eaLnBrk="1" fontAlgn="base" latinLnBrk="0" hangingPunct="1">
          <a:lnSpc>
            <a:spcPct val="100000"/>
          </a:lnSpc>
          <a:spcBef>
            <a:spcPct val="3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IAEAligh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AEAligh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AEAligh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AEAligh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AEAligh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AEAligh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AEAligh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Tema1</Template>
  <TotalTime>1174</TotalTime>
  <Words>836</Words>
  <Application>Microsoft Office PowerPoint</Application>
  <PresentationFormat>Presentación en pantalla (4:3)</PresentationFormat>
  <Paragraphs>158</Paragraphs>
  <Slides>19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1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1" baseType="lpstr">
      <vt:lpstr>Arial</vt:lpstr>
      <vt:lpstr>Tema1</vt:lpstr>
      <vt:lpstr>Authorization Process for Operation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rgutterres</dc:creator>
  <cp:lastModifiedBy>Luis Jova</cp:lastModifiedBy>
  <cp:revision>42</cp:revision>
  <dcterms:created xsi:type="dcterms:W3CDTF">2012-05-30T22:24:54Z</dcterms:created>
  <dcterms:modified xsi:type="dcterms:W3CDTF">2019-04-10T20:27:38Z</dcterms:modified>
</cp:coreProperties>
</file>